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94" r:id="rId2"/>
    <p:sldId id="383" r:id="rId3"/>
    <p:sldId id="393" r:id="rId4"/>
    <p:sldId id="397" r:id="rId5"/>
    <p:sldId id="398" r:id="rId6"/>
    <p:sldId id="399" r:id="rId7"/>
    <p:sldId id="400" r:id="rId8"/>
    <p:sldId id="401" r:id="rId9"/>
    <p:sldId id="403" r:id="rId10"/>
    <p:sldId id="404" r:id="rId11"/>
    <p:sldId id="405" r:id="rId12"/>
    <p:sldId id="406" r:id="rId13"/>
    <p:sldId id="407" r:id="rId14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BB928E10-A69C-42F6-8B07-A2FEAC067766}">
          <p14:sldIdLst>
            <p14:sldId id="394"/>
            <p14:sldId id="383"/>
            <p14:sldId id="393"/>
            <p14:sldId id="397"/>
            <p14:sldId id="398"/>
            <p14:sldId id="399"/>
            <p14:sldId id="400"/>
            <p14:sldId id="401"/>
            <p14:sldId id="403"/>
            <p14:sldId id="404"/>
            <p14:sldId id="405"/>
            <p14:sldId id="406"/>
            <p14:sldId id="40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DC5924"/>
    <a:srgbClr val="B7472A"/>
    <a:srgbClr val="E93FD1"/>
    <a:srgbClr val="75D1FF"/>
    <a:srgbClr val="E6E6E6"/>
    <a:srgbClr val="000000"/>
    <a:srgbClr val="FFFFFF"/>
    <a:srgbClr val="11161C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74" autoAdjust="0"/>
    <p:restoredTop sz="84972" autoAdjust="0"/>
  </p:normalViewPr>
  <p:slideViewPr>
    <p:cSldViewPr snapToGrid="0">
      <p:cViewPr varScale="1">
        <p:scale>
          <a:sx n="63" d="100"/>
          <a:sy n="63" d="100"/>
        </p:scale>
        <p:origin x="48" y="228"/>
      </p:cViewPr>
      <p:guideLst/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-3162"/>
    </p:cViewPr>
  </p:sorterViewPr>
  <p:notesViewPr>
    <p:cSldViewPr snapToGrid="0">
      <p:cViewPr varScale="1">
        <p:scale>
          <a:sx n="73" d="100"/>
          <a:sy n="73" d="100"/>
        </p:scale>
        <p:origin x="583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5/5/2018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5/5/2018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548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this title animation slide with a new image simply 1) move the top semi-transparent shape</a:t>
            </a:r>
            <a:r>
              <a:rPr lang="en-US" baseline="0" dirty="0"/>
              <a:t> </a:t>
            </a:r>
            <a:r>
              <a:rPr lang="en-US" dirty="0"/>
              <a:t>to the side, 2) delete placeholder image,</a:t>
            </a:r>
            <a:r>
              <a:rPr lang="en-US" baseline="0" dirty="0"/>
              <a:t> </a:t>
            </a:r>
            <a:br>
              <a:rPr lang="en-US" baseline="0" dirty="0"/>
            </a:br>
            <a:r>
              <a:rPr lang="en-US" baseline="0" dirty="0"/>
              <a:t>3) click on the picture icon to add a new picture, 4) </a:t>
            </a:r>
            <a:r>
              <a:rPr lang="en-US" dirty="0"/>
              <a:t>Move semi-transparent shape back to original position, 5) Update text on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36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201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02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36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626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867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05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pictures or go online at…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numb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Section Title Here</a:t>
            </a:r>
          </a:p>
          <a:p>
            <a:pPr lvl="1"/>
            <a:r>
              <a:rPr lang="en-US" dirty="0"/>
              <a:t>1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Add a short summary sentence here about title/statement above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Full Bleed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Headline</a:t>
            </a: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en-US" baseline="0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961284" y="93791"/>
            <a:ext cx="2269433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7" name="TextBox 6">
            <a:hlinkClick r:id="rId4"/>
            <a:extLst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</a:rPr>
              <a:t>Neal Creative </a:t>
            </a: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tx1"/>
                </a:solidFill>
              </a:rPr>
              <a:t> </a:t>
            </a:r>
            <a:endParaRPr lang="en-US" sz="1000" b="1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3634505"/>
            <a:ext cx="1700633" cy="1798732"/>
            <a:chOff x="5976075" y="3634505"/>
            <a:chExt cx="1700633" cy="1798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135" y="4142336"/>
              <a:ext cx="860601" cy="129090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70063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TIP 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Use the built-in c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olor palette with green and yellow for callouts and accents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B60F28C6-9BA0-4632-B8B5-5A793D03AFC7}"/>
              </a:ext>
            </a:extLst>
          </p:cNvPr>
          <p:cNvSpPr txBox="1"/>
          <p:nvPr userDrawn="1"/>
        </p:nvSpPr>
        <p:spPr>
          <a:xfrm>
            <a:off x="9005881" y="6316156"/>
            <a:ext cx="2466220" cy="3678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Neal Creative</a:t>
            </a:r>
            <a:r>
              <a:rPr lang="en-US" sz="1100" baseline="0" dirty="0">
                <a:solidFill>
                  <a:schemeClr val="tx1"/>
                </a:solidFill>
              </a:rPr>
              <a:t>  | click &amp; </a:t>
            </a:r>
            <a:r>
              <a:rPr lang="en-US" sz="1100" b="1" baseline="0" dirty="0">
                <a:solidFill>
                  <a:schemeClr val="tx1"/>
                </a:solidFill>
              </a:rPr>
              <a:t>Learn more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6259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NUT BASE SECTION 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8777" y="2935629"/>
            <a:ext cx="5208335" cy="92782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dot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dark option FLUSH LEF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dark option CENTERED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dark option FLUSH LE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ight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Callout with small Non-bullet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8DEAA895-EDA2-4F8B-A1BD-7EEF0E1A14E3}"/>
              </a:ext>
            </a:extLst>
          </p:cNvPr>
          <p:cNvSpPr/>
          <p:nvPr/>
        </p:nvSpPr>
        <p:spPr>
          <a:xfrm>
            <a:off x="709570" y="2259553"/>
            <a:ext cx="3166060" cy="31085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800" dirty="0" err="1"/>
              <a:t>Ayodamola</a:t>
            </a:r>
            <a:r>
              <a:rPr lang="es-ES_tradnl" sz="2800" dirty="0"/>
              <a:t> </a:t>
            </a:r>
            <a:r>
              <a:rPr lang="es-ES_tradnl" sz="2800" dirty="0" err="1"/>
              <a:t>Ajibola</a:t>
            </a:r>
            <a:endParaRPr lang="en-GB" sz="2800" dirty="0"/>
          </a:p>
          <a:p>
            <a:endParaRPr lang="es-ES_tradnl" sz="2800" dirty="0"/>
          </a:p>
          <a:p>
            <a:r>
              <a:rPr lang="es-ES_tradnl" sz="2800" dirty="0" err="1"/>
              <a:t>Khawla</a:t>
            </a:r>
            <a:r>
              <a:rPr lang="es-ES_tradnl" sz="2800" dirty="0"/>
              <a:t> El </a:t>
            </a:r>
            <a:r>
              <a:rPr lang="es-ES_tradnl" sz="2800" dirty="0" err="1"/>
              <a:t>Msalti</a:t>
            </a:r>
            <a:endParaRPr lang="en-GB" sz="2800" dirty="0"/>
          </a:p>
          <a:p>
            <a:endParaRPr lang="en-US" sz="2800" dirty="0"/>
          </a:p>
          <a:p>
            <a:r>
              <a:rPr lang="en-US" sz="2800" dirty="0"/>
              <a:t>Jia Ren Goh</a:t>
            </a:r>
            <a:endParaRPr lang="en-GB" sz="2800" dirty="0"/>
          </a:p>
          <a:p>
            <a:endParaRPr lang="en-US" sz="2800" dirty="0"/>
          </a:p>
          <a:p>
            <a:r>
              <a:rPr lang="en-US" sz="2800" dirty="0"/>
              <a:t>Alex Moreton</a:t>
            </a:r>
            <a:endParaRPr lang="en-GB" sz="28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8CE9D03-C856-467B-B0EB-592EEED69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322" y="772108"/>
            <a:ext cx="5288542" cy="608589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EE18CF0-0458-4932-B730-19273AD9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23" y="107512"/>
            <a:ext cx="2690190" cy="1212120"/>
          </a:xfrm>
        </p:spPr>
        <p:txBody>
          <a:bodyPr/>
          <a:lstStyle/>
          <a:p>
            <a:r>
              <a:rPr lang="en-GB" dirty="0"/>
              <a:t>Introductions</a:t>
            </a:r>
          </a:p>
        </p:txBody>
      </p:sp>
    </p:spTree>
    <p:extLst>
      <p:ext uri="{BB962C8B-B14F-4D97-AF65-F5344CB8AC3E}">
        <p14:creationId xmlns:p14="http://schemas.microsoft.com/office/powerpoint/2010/main" val="1831083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1BF5D26-1654-40A3-890A-58C8575C82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07692" y="428949"/>
            <a:ext cx="4376615" cy="646331"/>
          </a:xfrm>
        </p:spPr>
        <p:txBody>
          <a:bodyPr/>
          <a:lstStyle/>
          <a:p>
            <a:r>
              <a:rPr lang="en-GB" sz="4000" b="0" dirty="0">
                <a:latin typeface="+mj-lt"/>
              </a:rPr>
              <a:t>Development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610104-1A9B-45CD-A392-CB35012D0EAB}"/>
              </a:ext>
            </a:extLst>
          </p:cNvPr>
          <p:cNvSpPr/>
          <p:nvPr/>
        </p:nvSpPr>
        <p:spPr>
          <a:xfrm>
            <a:off x="198120" y="2523708"/>
            <a:ext cx="6096000" cy="415498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</a:rPr>
              <a:t>Followed an Agile project management system</a:t>
            </a:r>
          </a:p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</a:rPr>
              <a:t>Used the Belbin test to find each member’s strengths and place in the team</a:t>
            </a:r>
          </a:p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</a:rPr>
              <a:t>Held regular meetings to ensure that members were on track and to exchange ideas on project development</a:t>
            </a:r>
          </a:p>
          <a:p>
            <a:pPr marL="342900" indent="-342900">
              <a:buFontTx/>
              <a:buChar char="-"/>
            </a:pPr>
            <a:endParaRPr lang="en-GB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GB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11FAB7-A045-4E97-B128-9C553EF1AB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50559" y="0"/>
            <a:ext cx="6901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27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-255178" y="61912"/>
            <a:ext cx="3502014" cy="978729"/>
          </a:xfrm>
        </p:spPr>
        <p:txBody>
          <a:bodyPr/>
          <a:lstStyle/>
          <a:p>
            <a:r>
              <a:rPr lang="en-US" dirty="0"/>
              <a:t>Completed</a:t>
            </a:r>
            <a:br>
              <a:rPr lang="en-US" dirty="0"/>
            </a:br>
            <a:r>
              <a:rPr lang="en-US" dirty="0"/>
              <a:t>product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1B7D6A-6FD6-4BE0-BC24-8C2A6928320B}"/>
              </a:ext>
            </a:extLst>
          </p:cNvPr>
          <p:cNvSpPr txBox="1"/>
          <p:nvPr/>
        </p:nvSpPr>
        <p:spPr>
          <a:xfrm>
            <a:off x="512539" y="2227812"/>
            <a:ext cx="889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FFC000"/>
                </a:solidFill>
              </a:rPr>
              <a:t>01.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262C14-335C-4B33-835A-DA510974DB1C}"/>
              </a:ext>
            </a:extLst>
          </p:cNvPr>
          <p:cNvSpPr txBox="1"/>
          <p:nvPr/>
        </p:nvSpPr>
        <p:spPr>
          <a:xfrm>
            <a:off x="512538" y="3048709"/>
            <a:ext cx="889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02.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ACA4F9-48C6-438C-BA15-450FA33F0D14}"/>
              </a:ext>
            </a:extLst>
          </p:cNvPr>
          <p:cNvSpPr txBox="1"/>
          <p:nvPr/>
        </p:nvSpPr>
        <p:spPr>
          <a:xfrm>
            <a:off x="512537" y="4006766"/>
            <a:ext cx="889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7030A0"/>
                </a:solidFill>
              </a:rPr>
              <a:t>03.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D9F7F5-40DE-4808-A160-107A4A738FD6}"/>
              </a:ext>
            </a:extLst>
          </p:cNvPr>
          <p:cNvSpPr txBox="1"/>
          <p:nvPr/>
        </p:nvSpPr>
        <p:spPr>
          <a:xfrm>
            <a:off x="512536" y="4720983"/>
            <a:ext cx="889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E93FD1"/>
                </a:solidFill>
              </a:rPr>
              <a:t>04.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8C1593-1BA7-4191-A17C-1A615F835008}"/>
              </a:ext>
            </a:extLst>
          </p:cNvPr>
          <p:cNvSpPr/>
          <p:nvPr/>
        </p:nvSpPr>
        <p:spPr>
          <a:xfrm>
            <a:off x="1266053" y="2211917"/>
            <a:ext cx="38433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Full GUI with variable voice</a:t>
            </a:r>
          </a:p>
          <a:p>
            <a:r>
              <a:rPr lang="en-GB" sz="2400" dirty="0"/>
              <a:t>and avatar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2DE7C77-18A3-4F4D-9E8F-1E541F528091}"/>
              </a:ext>
            </a:extLst>
          </p:cNvPr>
          <p:cNvSpPr/>
          <p:nvPr/>
        </p:nvSpPr>
        <p:spPr>
          <a:xfrm>
            <a:off x="1266053" y="3079799"/>
            <a:ext cx="416684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Responses based on keyword</a:t>
            </a:r>
          </a:p>
          <a:p>
            <a:r>
              <a:rPr lang="en-GB" sz="2400" dirty="0"/>
              <a:t>detection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9F30349-A364-403E-96DE-4755CEFE67D5}"/>
              </a:ext>
            </a:extLst>
          </p:cNvPr>
          <p:cNvSpPr/>
          <p:nvPr/>
        </p:nvSpPr>
        <p:spPr>
          <a:xfrm>
            <a:off x="1266053" y="3957782"/>
            <a:ext cx="43115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Capable of calculations, telling</a:t>
            </a:r>
          </a:p>
          <a:p>
            <a:r>
              <a:rPr lang="en-GB" sz="2400" dirty="0"/>
              <a:t>Time and accessing internet</a:t>
            </a:r>
            <a:endParaRPr lang="en-GB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D718770-8A63-49CF-9352-495C20718889}"/>
              </a:ext>
            </a:extLst>
          </p:cNvPr>
          <p:cNvSpPr/>
          <p:nvPr/>
        </p:nvSpPr>
        <p:spPr>
          <a:xfrm>
            <a:off x="1266053" y="4870119"/>
            <a:ext cx="37371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Implemented learner 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6E0AA8-1AA6-4599-A79E-343E170D2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013" y="801830"/>
            <a:ext cx="6125745" cy="51303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6241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1BF5D26-1654-40A3-890A-58C8575C82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07692" y="428949"/>
            <a:ext cx="4376615" cy="646331"/>
          </a:xfrm>
        </p:spPr>
        <p:txBody>
          <a:bodyPr/>
          <a:lstStyle/>
          <a:p>
            <a:r>
              <a:rPr lang="en-GB" sz="4000" b="0" dirty="0">
                <a:latin typeface="+mj-lt"/>
              </a:rPr>
              <a:t>Future aspirations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610104-1A9B-45CD-A392-CB35012D0EAB}"/>
              </a:ext>
            </a:extLst>
          </p:cNvPr>
          <p:cNvSpPr/>
          <p:nvPr/>
        </p:nvSpPr>
        <p:spPr>
          <a:xfrm>
            <a:off x="198120" y="2523708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</a:rPr>
              <a:t>Further integration into other programs, allowing for accessing different applications</a:t>
            </a:r>
          </a:p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</a:rPr>
              <a:t>Profile creation, allowing for users to be ‘remembered’</a:t>
            </a:r>
          </a:p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</a:rPr>
              <a:t>Learner class more closely integrated with main functions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11FAB7-A045-4E97-B128-9C553EF1AB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50559" y="0"/>
            <a:ext cx="6901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75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6EA994E1-535D-4F18-B5FA-CAF6410C0B77}"/>
              </a:ext>
            </a:extLst>
          </p:cNvPr>
          <p:cNvSpPr txBox="1">
            <a:spLocks/>
          </p:cNvSpPr>
          <p:nvPr/>
        </p:nvSpPr>
        <p:spPr>
          <a:xfrm>
            <a:off x="1374372" y="1393684"/>
            <a:ext cx="5315988" cy="15509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Thank you for your time</a:t>
            </a:r>
          </a:p>
          <a:p>
            <a:pPr algn="ctr"/>
            <a:endParaRPr lang="en-US" sz="6000" b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6000" b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Any questions?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CDC5248-1E19-4F35-A1E2-4D41168F7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322" y="772108"/>
            <a:ext cx="5288542" cy="608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78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6622E5EC-354A-4075-990C-EDC20BA7635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1A27B61-E2B6-4BA9-98EC-B86CD267CBDE}"/>
              </a:ext>
            </a:extLst>
          </p:cNvPr>
          <p:cNvSpPr/>
          <p:nvPr/>
        </p:nvSpPr>
        <p:spPr>
          <a:xfrm>
            <a:off x="-1" y="5207785"/>
            <a:ext cx="12204889" cy="16502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D826D12-C936-428B-BBF1-3EEB8182B35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32853" y="5212720"/>
            <a:ext cx="1665916" cy="16554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5929A3-ED9D-488A-BE39-513BFB1A23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909" y="4095057"/>
            <a:ext cx="2418629" cy="278328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888" y="-27494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291548" y="517133"/>
            <a:ext cx="7589222" cy="1421928"/>
          </a:xfrm>
        </p:spPr>
        <p:txBody>
          <a:bodyPr/>
          <a:lstStyle/>
          <a:p>
            <a:r>
              <a:rPr lang="en-US" sz="9600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A.V.A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40712" y="2243828"/>
            <a:ext cx="6811832" cy="424732"/>
          </a:xfrm>
        </p:spPr>
        <p:txBody>
          <a:bodyPr/>
          <a:lstStyle/>
          <a:p>
            <a:r>
              <a:rPr lang="en-GB" sz="2400" b="0" spc="-150" dirty="0">
                <a:solidFill>
                  <a:sysClr val="windowText" lastClr="000000"/>
                </a:solidFill>
              </a:rPr>
              <a:t>The Development of a Chatbot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0712" y="5841819"/>
            <a:ext cx="3275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Module: Project Management</a:t>
            </a:r>
          </a:p>
          <a:p>
            <a:r>
              <a:rPr lang="en-GB" dirty="0"/>
              <a:t>Tutor: Andreas </a:t>
            </a:r>
            <a:r>
              <a:rPr lang="en-GB" dirty="0" err="1"/>
              <a:t>Oikonomou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8325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-255178" y="61912"/>
            <a:ext cx="3502014" cy="535531"/>
          </a:xfrm>
        </p:spPr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94F77A-3182-4493-BA5F-A40F7ACB59D1}"/>
              </a:ext>
            </a:extLst>
          </p:cNvPr>
          <p:cNvSpPr txBox="1"/>
          <p:nvPr/>
        </p:nvSpPr>
        <p:spPr>
          <a:xfrm>
            <a:off x="893539" y="2227812"/>
            <a:ext cx="889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FFC000"/>
                </a:solidFill>
              </a:rPr>
              <a:t>01.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A411D6-D671-4F7D-9E1C-3E1BFB5C96F4}"/>
              </a:ext>
            </a:extLst>
          </p:cNvPr>
          <p:cNvSpPr txBox="1"/>
          <p:nvPr/>
        </p:nvSpPr>
        <p:spPr>
          <a:xfrm>
            <a:off x="893538" y="3048709"/>
            <a:ext cx="889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02.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807F3B-99B2-45A2-9E96-91E1E730A0FC}"/>
              </a:ext>
            </a:extLst>
          </p:cNvPr>
          <p:cNvSpPr txBox="1"/>
          <p:nvPr/>
        </p:nvSpPr>
        <p:spPr>
          <a:xfrm>
            <a:off x="893537" y="3869606"/>
            <a:ext cx="889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7030A0"/>
                </a:solidFill>
              </a:rPr>
              <a:t>03.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B15618-FC08-4E1C-8296-64CFD7697A66}"/>
              </a:ext>
            </a:extLst>
          </p:cNvPr>
          <p:cNvSpPr txBox="1"/>
          <p:nvPr/>
        </p:nvSpPr>
        <p:spPr>
          <a:xfrm>
            <a:off x="893536" y="4690503"/>
            <a:ext cx="889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E93FD1"/>
                </a:solidFill>
              </a:rPr>
              <a:t>04.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01195D0-5682-4FB0-BFF9-5A9B81A1ED23}"/>
              </a:ext>
            </a:extLst>
          </p:cNvPr>
          <p:cNvSpPr/>
          <p:nvPr/>
        </p:nvSpPr>
        <p:spPr>
          <a:xfrm>
            <a:off x="1637222" y="2320358"/>
            <a:ext cx="5098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Ease of handling multiple customers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6CC631A-3A15-4BF6-BE1A-17EF76BE72A2}"/>
              </a:ext>
            </a:extLst>
          </p:cNvPr>
          <p:cNvSpPr/>
          <p:nvPr/>
        </p:nvSpPr>
        <p:spPr>
          <a:xfrm>
            <a:off x="1637222" y="3135885"/>
            <a:ext cx="2995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Constant availability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5475B54-6B06-461A-B0BD-BC64EDBF0722}"/>
              </a:ext>
            </a:extLst>
          </p:cNvPr>
          <p:cNvSpPr/>
          <p:nvPr/>
        </p:nvSpPr>
        <p:spPr>
          <a:xfrm>
            <a:off x="1637222" y="3961939"/>
            <a:ext cx="41766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Acting as a personal assistant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DEAA895-EDA2-4F8B-A1BD-7EEF0E1A14E3}"/>
              </a:ext>
            </a:extLst>
          </p:cNvPr>
          <p:cNvSpPr/>
          <p:nvPr/>
        </p:nvSpPr>
        <p:spPr>
          <a:xfrm>
            <a:off x="1637222" y="4777466"/>
            <a:ext cx="43195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Dealing with standard queries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8CE9D03-C856-467B-B0EB-592EEED69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322" y="772108"/>
            <a:ext cx="5288542" cy="608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39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2DA48-ABA7-4B11-8AE6-2AE46781C5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23323" y="186061"/>
            <a:ext cx="4376615" cy="1200329"/>
          </a:xfrm>
        </p:spPr>
        <p:txBody>
          <a:bodyPr/>
          <a:lstStyle/>
          <a:p>
            <a:r>
              <a:rPr lang="en-GB" sz="4000" b="0" dirty="0">
                <a:latin typeface="+mj-lt"/>
              </a:rPr>
              <a:t>Other existing chatbots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8A49AE-B995-4F57-826F-5213D8F4B064}"/>
              </a:ext>
            </a:extLst>
          </p:cNvPr>
          <p:cNvSpPr/>
          <p:nvPr/>
        </p:nvSpPr>
        <p:spPr>
          <a:xfrm>
            <a:off x="6557962" y="2397948"/>
            <a:ext cx="5067758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Rose</a:t>
            </a:r>
          </a:p>
          <a:p>
            <a:endParaRPr lang="en-GB" sz="32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</a:rPr>
              <a:t>Text recognition</a:t>
            </a:r>
          </a:p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</a:rPr>
              <a:t>Speech recognition</a:t>
            </a:r>
          </a:p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</a:rPr>
              <a:t>Avatar</a:t>
            </a:r>
          </a:p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</a:rPr>
              <a:t>Inputs and outputs with text or voice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250A72-C4C3-4CDD-9791-9CB2BF86B95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42"/>
          <a:stretch/>
        </p:blipFill>
        <p:spPr bwMode="auto">
          <a:xfrm>
            <a:off x="220345" y="2214564"/>
            <a:ext cx="4937443" cy="4453928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44309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-255178" y="61912"/>
            <a:ext cx="3502014" cy="978729"/>
          </a:xfrm>
        </p:spPr>
        <p:txBody>
          <a:bodyPr/>
          <a:lstStyle/>
          <a:p>
            <a:r>
              <a:rPr lang="en-US" dirty="0"/>
              <a:t>Other existing</a:t>
            </a:r>
            <a:br>
              <a:rPr lang="en-US" dirty="0"/>
            </a:br>
            <a:r>
              <a:rPr lang="en-US" dirty="0"/>
              <a:t>chatbots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948A5E-7BCE-48CB-8D9A-F45EBC776B5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806" y="388553"/>
            <a:ext cx="6362420" cy="608089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E5D90EF-5110-4E0B-831A-A9204A30B1C0}"/>
              </a:ext>
            </a:extLst>
          </p:cNvPr>
          <p:cNvSpPr/>
          <p:nvPr/>
        </p:nvSpPr>
        <p:spPr>
          <a:xfrm>
            <a:off x="264443" y="1911450"/>
            <a:ext cx="50677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/>
              <a:t>  </a:t>
            </a:r>
            <a:r>
              <a:rPr lang="en-GB" sz="3200" dirty="0" err="1"/>
              <a:t>Mitsuku</a:t>
            </a:r>
            <a:endParaRPr lang="en-GB" sz="3200" dirty="0"/>
          </a:p>
          <a:p>
            <a:endParaRPr lang="en-GB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C671D9B-90F7-49C1-B06D-B4F85E577B38}"/>
              </a:ext>
            </a:extLst>
          </p:cNvPr>
          <p:cNvGrpSpPr/>
          <p:nvPr/>
        </p:nvGrpSpPr>
        <p:grpSpPr>
          <a:xfrm>
            <a:off x="485774" y="2634618"/>
            <a:ext cx="4136731" cy="3109022"/>
            <a:chOff x="893536" y="2227812"/>
            <a:chExt cx="4136731" cy="310902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E59D2D8-0F1F-4A63-BAC5-C38DB8C4CB5B}"/>
                </a:ext>
              </a:extLst>
            </p:cNvPr>
            <p:cNvSpPr txBox="1"/>
            <p:nvPr/>
          </p:nvSpPr>
          <p:spPr>
            <a:xfrm>
              <a:off x="893539" y="2227812"/>
              <a:ext cx="889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>
                  <a:solidFill>
                    <a:srgbClr val="FFC000"/>
                  </a:solidFill>
                </a:rPr>
                <a:t>01.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47D4FF4-DA12-4D8D-BB4B-984EE9F91048}"/>
                </a:ext>
              </a:extLst>
            </p:cNvPr>
            <p:cNvSpPr txBox="1"/>
            <p:nvPr/>
          </p:nvSpPr>
          <p:spPr>
            <a:xfrm>
              <a:off x="893538" y="3048709"/>
              <a:ext cx="889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02.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924955-C1AC-4C02-9820-8B72CF2CE7DB}"/>
                </a:ext>
              </a:extLst>
            </p:cNvPr>
            <p:cNvSpPr txBox="1"/>
            <p:nvPr/>
          </p:nvSpPr>
          <p:spPr>
            <a:xfrm>
              <a:off x="893537" y="3869606"/>
              <a:ext cx="889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>
                  <a:solidFill>
                    <a:srgbClr val="7030A0"/>
                  </a:solidFill>
                </a:rPr>
                <a:t>03.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B7A056-18A7-4BDA-B1CF-71F10DBE55A5}"/>
                </a:ext>
              </a:extLst>
            </p:cNvPr>
            <p:cNvSpPr txBox="1"/>
            <p:nvPr/>
          </p:nvSpPr>
          <p:spPr>
            <a:xfrm>
              <a:off x="893536" y="4690503"/>
              <a:ext cx="889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>
                  <a:solidFill>
                    <a:srgbClr val="E93FD1"/>
                  </a:solidFill>
                </a:rPr>
                <a:t>04.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D7D3DBB-9B1C-43F9-8FDD-51144BDBF3D1}"/>
                </a:ext>
              </a:extLst>
            </p:cNvPr>
            <p:cNvSpPr/>
            <p:nvPr/>
          </p:nvSpPr>
          <p:spPr>
            <a:xfrm>
              <a:off x="1637222" y="2320358"/>
              <a:ext cx="235942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400" dirty="0"/>
                <a:t>Text recognition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930D68-31CC-421B-A2FF-611FDC96BFB4}"/>
                </a:ext>
              </a:extLst>
            </p:cNvPr>
            <p:cNvSpPr/>
            <p:nvPr/>
          </p:nvSpPr>
          <p:spPr>
            <a:xfrm>
              <a:off x="1637222" y="3135885"/>
              <a:ext cx="104464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400" dirty="0"/>
                <a:t>Avatar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32DF88C-1CC5-44A1-AA2C-E7109B7A08E0}"/>
                </a:ext>
              </a:extLst>
            </p:cNvPr>
            <p:cNvSpPr/>
            <p:nvPr/>
          </p:nvSpPr>
          <p:spPr>
            <a:xfrm>
              <a:off x="1637222" y="3961939"/>
              <a:ext cx="257705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400" dirty="0"/>
                <a:t>Learns from users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8B9AFB2-D4BD-46B0-AB9A-D2D79FE3EAF3}"/>
                </a:ext>
              </a:extLst>
            </p:cNvPr>
            <p:cNvSpPr/>
            <p:nvPr/>
          </p:nvSpPr>
          <p:spPr>
            <a:xfrm>
              <a:off x="1637222" y="4777466"/>
              <a:ext cx="339304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400" dirty="0"/>
                <a:t>Speaks three languages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4245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2DA48-ABA7-4B11-8AE6-2AE46781C5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07692" y="428949"/>
            <a:ext cx="4376615" cy="646331"/>
          </a:xfrm>
        </p:spPr>
        <p:txBody>
          <a:bodyPr/>
          <a:lstStyle/>
          <a:p>
            <a:r>
              <a:rPr lang="en-GB" sz="4000" b="0" dirty="0">
                <a:latin typeface="+mj-lt"/>
              </a:rPr>
              <a:t>Ava’s features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93E962-EE18-432F-B960-C0D5148605BF}"/>
              </a:ext>
            </a:extLst>
          </p:cNvPr>
          <p:cNvSpPr/>
          <p:nvPr/>
        </p:nvSpPr>
        <p:spPr>
          <a:xfrm>
            <a:off x="111368" y="2296709"/>
            <a:ext cx="506775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</a:rPr>
              <a:t>Text recognition</a:t>
            </a:r>
          </a:p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</a:rPr>
              <a:t>Choice of avatar and voice</a:t>
            </a:r>
          </a:p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</a:rPr>
              <a:t>Can perform searches, tell time and complete calculations</a:t>
            </a:r>
          </a:p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</a:rPr>
              <a:t>Implements learner class</a:t>
            </a:r>
          </a:p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</a:rPr>
              <a:t>Cross-platform compatibility</a:t>
            </a:r>
          </a:p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</a:rPr>
              <a:t>Website with downloads</a:t>
            </a:r>
          </a:p>
          <a:p>
            <a:pPr marL="342900" indent="-342900">
              <a:buFontTx/>
              <a:buChar char="-"/>
            </a:pPr>
            <a:endParaRPr lang="en-GB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A09B58-5945-434B-965C-9ED25880B9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50559" y="0"/>
            <a:ext cx="6901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922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-255178" y="61912"/>
            <a:ext cx="3502014" cy="535531"/>
          </a:xfrm>
        </p:spPr>
        <p:txBody>
          <a:bodyPr/>
          <a:lstStyle/>
          <a:p>
            <a:r>
              <a:rPr lang="en-US" dirty="0"/>
              <a:t>Comparisons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2EED9A-DA71-4C5C-A7AB-6A53A4B62E37}"/>
              </a:ext>
            </a:extLst>
          </p:cNvPr>
          <p:cNvPicPr/>
          <p:nvPr/>
        </p:nvPicPr>
        <p:blipFill rotWithShape="1">
          <a:blip r:embed="rId3"/>
          <a:srcRect l="2927" r="42351"/>
          <a:stretch/>
        </p:blipFill>
        <p:spPr bwMode="auto">
          <a:xfrm>
            <a:off x="5665587" y="2033993"/>
            <a:ext cx="6233160" cy="45051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40E2B-67E7-479D-836D-B671EF01F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33" y="2033993"/>
            <a:ext cx="5164187" cy="29599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A686A6-A665-4902-BF6C-6417CB3A66CF}"/>
              </a:ext>
            </a:extLst>
          </p:cNvPr>
          <p:cNvSpPr/>
          <p:nvPr/>
        </p:nvSpPr>
        <p:spPr>
          <a:xfrm>
            <a:off x="171333" y="1419320"/>
            <a:ext cx="37008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err="1"/>
              <a:t>Mitsuku</a:t>
            </a:r>
            <a:r>
              <a:rPr lang="en-GB" sz="2400" dirty="0"/>
              <a:t> google searching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76449B-24FD-4174-AE78-532B5A235E30}"/>
              </a:ext>
            </a:extLst>
          </p:cNvPr>
          <p:cNvSpPr/>
          <p:nvPr/>
        </p:nvSpPr>
        <p:spPr>
          <a:xfrm>
            <a:off x="5665587" y="1419320"/>
            <a:ext cx="3105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Ava google searching</a:t>
            </a:r>
          </a:p>
        </p:txBody>
      </p:sp>
    </p:spTree>
    <p:extLst>
      <p:ext uri="{BB962C8B-B14F-4D97-AF65-F5344CB8AC3E}">
        <p14:creationId xmlns:p14="http://schemas.microsoft.com/office/powerpoint/2010/main" val="2279531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011D95D-9E98-4544-AC5B-B105CBA99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57" y="2782376"/>
            <a:ext cx="2889375" cy="374137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F3EAA7-2251-402E-ABDC-58E52BDA536A}"/>
              </a:ext>
            </a:extLst>
          </p:cNvPr>
          <p:cNvPicPr/>
          <p:nvPr/>
        </p:nvPicPr>
        <p:blipFill rotWithShape="1">
          <a:blip r:embed="rId3"/>
          <a:srcRect l="1" t="5799" r="-468"/>
          <a:stretch/>
        </p:blipFill>
        <p:spPr>
          <a:xfrm>
            <a:off x="5109126" y="2782376"/>
            <a:ext cx="6798590" cy="374137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1BF5D26-1654-40A3-890A-58C8575C82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07692" y="428949"/>
            <a:ext cx="4376615" cy="646331"/>
          </a:xfrm>
        </p:spPr>
        <p:txBody>
          <a:bodyPr/>
          <a:lstStyle/>
          <a:p>
            <a:r>
              <a:rPr lang="en-GB" sz="4000" b="0" dirty="0">
                <a:latin typeface="+mj-lt"/>
              </a:rPr>
              <a:t>Comparisons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18CF89-C7D4-4442-8687-FEEA12F82B8E}"/>
              </a:ext>
            </a:extLst>
          </p:cNvPr>
          <p:cNvSpPr/>
          <p:nvPr/>
        </p:nvSpPr>
        <p:spPr>
          <a:xfrm>
            <a:off x="423957" y="2320711"/>
            <a:ext cx="25692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err="1">
                <a:solidFill>
                  <a:schemeClr val="bg1"/>
                </a:solidFill>
              </a:rPr>
              <a:t>Mitsuku’s</a:t>
            </a:r>
            <a:r>
              <a:rPr lang="en-GB" sz="2400" dirty="0">
                <a:solidFill>
                  <a:schemeClr val="bg1"/>
                </a:solidFill>
              </a:rPr>
              <a:t> website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BA0369-2AB6-4758-81E0-10A092127F7D}"/>
              </a:ext>
            </a:extLst>
          </p:cNvPr>
          <p:cNvSpPr/>
          <p:nvPr/>
        </p:nvSpPr>
        <p:spPr>
          <a:xfrm>
            <a:off x="5109126" y="2320711"/>
            <a:ext cx="1973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Ava’s website</a:t>
            </a:r>
          </a:p>
        </p:txBody>
      </p:sp>
    </p:spTree>
    <p:extLst>
      <p:ext uri="{BB962C8B-B14F-4D97-AF65-F5344CB8AC3E}">
        <p14:creationId xmlns:p14="http://schemas.microsoft.com/office/powerpoint/2010/main" val="1930452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-255178" y="61912"/>
            <a:ext cx="3502014" cy="978729"/>
          </a:xfrm>
        </p:spPr>
        <p:txBody>
          <a:bodyPr/>
          <a:lstStyle/>
          <a:p>
            <a:r>
              <a:rPr lang="en-US" dirty="0"/>
              <a:t>Original</a:t>
            </a:r>
            <a:br>
              <a:rPr lang="en-US" dirty="0"/>
            </a:br>
            <a:r>
              <a:rPr lang="en-US" dirty="0"/>
              <a:t>prototype</a:t>
            </a:r>
          </a:p>
        </p:txBody>
      </p:sp>
      <p:pic>
        <p:nvPicPr>
          <p:cNvPr id="1026" name="Picture 2" descr="https://scontent-lhr3-1.xx.fbcdn.net/v/t1.15752-9/31910660_783498948519819_8756641544276017152_n.png?_nc_cat=0&amp;oh=29a62f6754f42bad4054e54b2b9ef5a9&amp;oe=5B962997">
            <a:extLst>
              <a:ext uri="{FF2B5EF4-FFF2-40B4-BE49-F238E27FC236}">
                <a16:creationId xmlns:a16="http://schemas.microsoft.com/office/drawing/2014/main" id="{B3A140E6-A82A-4AF4-B5DC-3DF1730C4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701" y="1040641"/>
            <a:ext cx="6839578" cy="52806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F1A7D6-352F-44C6-B417-7B59B3CBB375}"/>
              </a:ext>
            </a:extLst>
          </p:cNvPr>
          <p:cNvSpPr txBox="1"/>
          <p:nvPr/>
        </p:nvSpPr>
        <p:spPr>
          <a:xfrm>
            <a:off x="485777" y="1979298"/>
            <a:ext cx="889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FFC000"/>
                </a:solidFill>
              </a:rPr>
              <a:t>01.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8114EF-13C6-4DDD-B9E6-B256F91A0BC7}"/>
              </a:ext>
            </a:extLst>
          </p:cNvPr>
          <p:cNvSpPr txBox="1"/>
          <p:nvPr/>
        </p:nvSpPr>
        <p:spPr>
          <a:xfrm>
            <a:off x="485776" y="3455515"/>
            <a:ext cx="889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02.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2B48DF-8EFA-4BE9-81DB-5EF91E71B6D9}"/>
              </a:ext>
            </a:extLst>
          </p:cNvPr>
          <p:cNvSpPr txBox="1"/>
          <p:nvPr/>
        </p:nvSpPr>
        <p:spPr>
          <a:xfrm>
            <a:off x="485775" y="4276412"/>
            <a:ext cx="889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7030A0"/>
                </a:solidFill>
              </a:rPr>
              <a:t>03.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862C0D-B76D-4891-9507-22694A1BA887}"/>
              </a:ext>
            </a:extLst>
          </p:cNvPr>
          <p:cNvSpPr txBox="1"/>
          <p:nvPr/>
        </p:nvSpPr>
        <p:spPr>
          <a:xfrm>
            <a:off x="485774" y="5097309"/>
            <a:ext cx="889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E93FD1"/>
                </a:solidFill>
              </a:rPr>
              <a:t>04.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05AE3B-8380-4C22-9297-F675BB43D6C0}"/>
              </a:ext>
            </a:extLst>
          </p:cNvPr>
          <p:cNvSpPr/>
          <p:nvPr/>
        </p:nvSpPr>
        <p:spPr>
          <a:xfrm>
            <a:off x="1174005" y="2060037"/>
            <a:ext cx="299146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Pre-programmed </a:t>
            </a:r>
          </a:p>
          <a:p>
            <a:r>
              <a:rPr lang="en-GB" sz="2400" dirty="0"/>
              <a:t>responses to specific</a:t>
            </a:r>
          </a:p>
          <a:p>
            <a:r>
              <a:rPr lang="en-GB" sz="2400" dirty="0"/>
              <a:t>messages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D313E7-FCDB-44D1-863D-9559AB489815}"/>
              </a:ext>
            </a:extLst>
          </p:cNvPr>
          <p:cNvSpPr/>
          <p:nvPr/>
        </p:nvSpPr>
        <p:spPr>
          <a:xfrm>
            <a:off x="1229460" y="3542691"/>
            <a:ext cx="14558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Basic GUI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B6E61C-FC6D-4915-8223-65ECD77B1096}"/>
              </a:ext>
            </a:extLst>
          </p:cNvPr>
          <p:cNvSpPr/>
          <p:nvPr/>
        </p:nvSpPr>
        <p:spPr>
          <a:xfrm>
            <a:off x="1229460" y="4368745"/>
            <a:ext cx="30214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No machine learning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35EF04-2AF5-4FC3-A166-95047F142D83}"/>
              </a:ext>
            </a:extLst>
          </p:cNvPr>
          <p:cNvSpPr/>
          <p:nvPr/>
        </p:nvSpPr>
        <p:spPr>
          <a:xfrm>
            <a:off x="1229460" y="5184272"/>
            <a:ext cx="31317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Lack of text to speech</a:t>
            </a:r>
          </a:p>
          <a:p>
            <a:r>
              <a:rPr lang="en-GB" sz="2400" dirty="0"/>
              <a:t>functionality</a:t>
            </a:r>
          </a:p>
        </p:txBody>
      </p:sp>
    </p:spTree>
    <p:extLst>
      <p:ext uri="{BB962C8B-B14F-4D97-AF65-F5344CB8AC3E}">
        <p14:creationId xmlns:p14="http://schemas.microsoft.com/office/powerpoint/2010/main" val="3723721152"/>
      </p:ext>
    </p:extLst>
  </p:cSld>
  <p:clrMapOvr>
    <a:masterClrMapping/>
  </p:clrMapOvr>
</p:sld>
</file>

<file path=ppt/theme/theme1.xml><?xml version="1.0" encoding="utf-8"?>
<a:theme xmlns:a="http://schemas.openxmlformats.org/drawingml/2006/main" name="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FUL Presentations.pptx" id="{F35F1979-0F96-40AB-A8BA-4291EDE5F127}" vid="{D4D34B82-5498-418F-8E4B-B445820BAA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Powerful Presentations</Template>
  <TotalTime>1518</TotalTime>
  <Words>301</Words>
  <Application>Microsoft Office PowerPoint</Application>
  <PresentationFormat>Widescreen</PresentationFormat>
  <Paragraphs>96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Arial Black</vt:lpstr>
      <vt:lpstr>Calibri</vt:lpstr>
      <vt:lpstr>Segoe UI</vt:lpstr>
      <vt:lpstr>Segoe UI Black</vt:lpstr>
      <vt:lpstr>Segoe UI Light</vt:lpstr>
      <vt:lpstr>Segoe UI Semibold</vt:lpstr>
      <vt:lpstr>Segoe UI Semilight</vt:lpstr>
      <vt:lpstr>Wingdings</vt:lpstr>
      <vt:lpstr>Storybuilding Neal Creative</vt:lpstr>
      <vt:lpstr>Introductions</vt:lpstr>
      <vt:lpstr>A.V.A</vt:lpstr>
      <vt:lpstr>Applications</vt:lpstr>
      <vt:lpstr>PowerPoint Presentation</vt:lpstr>
      <vt:lpstr>Other existing chatbots</vt:lpstr>
      <vt:lpstr>PowerPoint Presentation</vt:lpstr>
      <vt:lpstr>Comparisons</vt:lpstr>
      <vt:lpstr>PowerPoint Presentation</vt:lpstr>
      <vt:lpstr>Original prototype</vt:lpstr>
      <vt:lpstr>PowerPoint Presentation</vt:lpstr>
      <vt:lpstr>Completed product</vt:lpstr>
      <vt:lpstr>PowerPoint Presentation</vt:lpstr>
      <vt:lpstr>PowerPoint Presentation</vt:lpstr>
    </vt:vector>
  </TitlesOfParts>
  <Company>Nottingham Trent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A.V.A?</dc:title>
  <dc:subject/>
  <dc:creator>Ayodamola Ajibola 2016 (N0590642)</dc:creator>
  <cp:keywords/>
  <dc:description/>
  <cp:lastModifiedBy>Alex Moreton</cp:lastModifiedBy>
  <cp:revision>40</cp:revision>
  <dcterms:created xsi:type="dcterms:W3CDTF">2018-04-23T08:50:32Z</dcterms:created>
  <dcterms:modified xsi:type="dcterms:W3CDTF">2018-05-05T13:51:24Z</dcterms:modified>
  <cp:category/>
</cp:coreProperties>
</file>